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8" r:id="rId9"/>
    <p:sldId id="263" r:id="rId10"/>
    <p:sldId id="279" r:id="rId11"/>
    <p:sldId id="264" r:id="rId12"/>
    <p:sldId id="280" r:id="rId13"/>
    <p:sldId id="265" r:id="rId14"/>
    <p:sldId id="281" r:id="rId15"/>
    <p:sldId id="266" r:id="rId16"/>
    <p:sldId id="282" r:id="rId17"/>
    <p:sldId id="267" r:id="rId18"/>
    <p:sldId id="268" r:id="rId19"/>
    <p:sldId id="269" r:id="rId20"/>
    <p:sldId id="284" r:id="rId21"/>
    <p:sldId id="275" r:id="rId22"/>
    <p:sldId id="276" r:id="rId23"/>
    <p:sldId id="277" r:id="rId24"/>
    <p:sldId id="273" r:id="rId25"/>
    <p:sldId id="274" r:id="rId26"/>
  </p:sldIdLst>
  <p:sldSz cx="10693400" cy="7561263"/>
  <p:notesSz cx="6669088" cy="9928225"/>
  <p:embeddedFontLst>
    <p:embeddedFont>
      <p:font typeface="Arial Black" panose="020B0A04020102020204" pitchFamily="34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296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531">
          <p15:clr>
            <a:srgbClr val="A4A3A4"/>
          </p15:clr>
        </p15:guide>
        <p15:guide id="4" pos="336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iPjJux61L6IzM4ntjgaCOPDBAZ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43" autoAdjust="0"/>
    <p:restoredTop sz="94660"/>
  </p:normalViewPr>
  <p:slideViewPr>
    <p:cSldViewPr snapToGrid="0">
      <p:cViewPr>
        <p:scale>
          <a:sx n="48" d="100"/>
          <a:sy n="48" d="100"/>
        </p:scale>
        <p:origin x="2116" y="872"/>
      </p:cViewPr>
      <p:guideLst>
        <p:guide orient="horz" pos="2296"/>
        <p:guide pos="2880"/>
        <p:guide orient="horz" pos="2531"/>
        <p:guide pos="3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889938" cy="49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777607" y="0"/>
            <a:ext cx="2889938" cy="49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30091"/>
            <a:ext cx="2889938" cy="49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777607" y="9430091"/>
            <a:ext cx="2889938" cy="49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>
          <a:extLst>
            <a:ext uri="{FF2B5EF4-FFF2-40B4-BE49-F238E27FC236}">
              <a16:creationId xmlns:a16="http://schemas.microsoft.com/office/drawing/2014/main" id="{EF866458-7488-57C3-A911-9D096814B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c2613dc383_0_21:notes">
            <a:extLst>
              <a:ext uri="{FF2B5EF4-FFF2-40B4-BE49-F238E27FC236}">
                <a16:creationId xmlns:a16="http://schemas.microsoft.com/office/drawing/2014/main" id="{FB2B983C-2429-32A7-72DE-201E1F1AC0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3" name="Google Shape;203;g2c2613dc383_0_21:notes">
            <a:extLst>
              <a:ext uri="{FF2B5EF4-FFF2-40B4-BE49-F238E27FC236}">
                <a16:creationId xmlns:a16="http://schemas.microsoft.com/office/drawing/2014/main" id="{DF091F99-D699-E2ED-2856-7D18862E80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4221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c2613dc383_0_32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g2c2613dc38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>
          <a:extLst>
            <a:ext uri="{FF2B5EF4-FFF2-40B4-BE49-F238E27FC236}">
              <a16:creationId xmlns:a16="http://schemas.microsoft.com/office/drawing/2014/main" id="{3A0010C0-10C8-C519-5941-C44CB9C95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c2613dc383_0_32:notes">
            <a:extLst>
              <a:ext uri="{FF2B5EF4-FFF2-40B4-BE49-F238E27FC236}">
                <a16:creationId xmlns:a16="http://schemas.microsoft.com/office/drawing/2014/main" id="{833D1D0C-7230-4005-81D3-403AD8240A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g2c2613dc383_0_32:notes">
            <a:extLst>
              <a:ext uri="{FF2B5EF4-FFF2-40B4-BE49-F238E27FC236}">
                <a16:creationId xmlns:a16="http://schemas.microsoft.com/office/drawing/2014/main" id="{3C7A49E5-16C4-4D44-21A2-75EFFC0F3D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330198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c2613dc383_0_45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g2c2613dc38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25977AF0-33C9-F820-E472-6E73B3832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c2613dc383_0_45:notes">
            <a:extLst>
              <a:ext uri="{FF2B5EF4-FFF2-40B4-BE49-F238E27FC236}">
                <a16:creationId xmlns:a16="http://schemas.microsoft.com/office/drawing/2014/main" id="{C6017D17-D3F4-FBA6-52E0-0F554988EF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g2c2613dc383_0_45:notes">
            <a:extLst>
              <a:ext uri="{FF2B5EF4-FFF2-40B4-BE49-F238E27FC236}">
                <a16:creationId xmlns:a16="http://schemas.microsoft.com/office/drawing/2014/main" id="{B74AA6F1-425C-79FD-0C82-613857AF80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617490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c2613dc383_0_67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9" name="Google Shape;229;g2c2613dc383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>
          <a:extLst>
            <a:ext uri="{FF2B5EF4-FFF2-40B4-BE49-F238E27FC236}">
              <a16:creationId xmlns:a16="http://schemas.microsoft.com/office/drawing/2014/main" id="{A95A9D31-5612-2FB4-0DD9-2281A380A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c2613dc383_0_67:notes">
            <a:extLst>
              <a:ext uri="{FF2B5EF4-FFF2-40B4-BE49-F238E27FC236}">
                <a16:creationId xmlns:a16="http://schemas.microsoft.com/office/drawing/2014/main" id="{326DDAEE-B82A-5FAE-291F-19F807ADB9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9" name="Google Shape;229;g2c2613dc383_0_67:notes">
            <a:extLst>
              <a:ext uri="{FF2B5EF4-FFF2-40B4-BE49-F238E27FC236}">
                <a16:creationId xmlns:a16="http://schemas.microsoft.com/office/drawing/2014/main" id="{D94D4E54-89E3-8E85-E847-ADFBC1CB10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997893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c2613dc383_0_94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2c2613dc38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c2613dc383_0_74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5" name="Google Shape;245;g2c2613dc383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c2613dc383_0_83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3" name="Google Shape;253;g2c2613dc383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c2613dc383_0_83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3" name="Google Shape;253;g2c2613dc383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bf727242c8_0_0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2bf727242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55111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bf727242c8_0_7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2bf727242c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26606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bf727242c8_0_14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2bf727242c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25958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4" name="Google Shape;28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c00a3e1a9a_0_23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2c00a3e1a9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" name="Google Shape;1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02f423d887_0_0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g202f423d8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02f423d887_0_12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" name="Google Shape;174;g202f423d88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c2613dc383_0_6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g2c2613dc38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>
          <a:extLst>
            <a:ext uri="{FF2B5EF4-FFF2-40B4-BE49-F238E27FC236}">
              <a16:creationId xmlns:a16="http://schemas.microsoft.com/office/drawing/2014/main" id="{7AEAACDB-145A-FDD4-B5AC-139CD9139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c2613dc383_0_21:notes">
            <a:extLst>
              <a:ext uri="{FF2B5EF4-FFF2-40B4-BE49-F238E27FC236}">
                <a16:creationId xmlns:a16="http://schemas.microsoft.com/office/drawing/2014/main" id="{FC1B41E2-923C-D067-4E38-58D74B813C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3" name="Google Shape;203;g2c2613dc383_0_21:notes">
            <a:extLst>
              <a:ext uri="{FF2B5EF4-FFF2-40B4-BE49-F238E27FC236}">
                <a16:creationId xmlns:a16="http://schemas.microsoft.com/office/drawing/2014/main" id="{17640DD4-2E17-4350-0ECA-B782C49324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90848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c2613dc383_0_21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3" name="Google Shape;203;g2c2613dc38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1_Титульны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/>
          <p:nvPr/>
        </p:nvSpPr>
        <p:spPr>
          <a:xfrm>
            <a:off x="0" y="1404367"/>
            <a:ext cx="10693400" cy="4968551"/>
          </a:xfrm>
          <a:prstGeom prst="rect">
            <a:avLst/>
          </a:prstGeom>
          <a:solidFill>
            <a:srgbClr val="2B314F">
              <a:alpha val="60000"/>
            </a:srgbClr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6"/>
          <p:cNvSpPr/>
          <p:nvPr/>
        </p:nvSpPr>
        <p:spPr>
          <a:xfrm>
            <a:off x="0" y="3755251"/>
            <a:ext cx="151490" cy="133288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Google Shape;18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6767" y="679218"/>
            <a:ext cx="3127375" cy="573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6"/>
          <p:cNvSpPr txBox="1">
            <a:spLocks noGrp="1"/>
          </p:cNvSpPr>
          <p:nvPr>
            <p:ph type="ctrTitle"/>
          </p:nvPr>
        </p:nvSpPr>
        <p:spPr>
          <a:xfrm>
            <a:off x="491784" y="3348583"/>
            <a:ext cx="9679452" cy="1915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Arial Black"/>
              <a:buNone/>
              <a:defRPr sz="5500" b="1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body" idx="1"/>
          </p:nvPr>
        </p:nvSpPr>
        <p:spPr>
          <a:xfrm>
            <a:off x="474666" y="5386216"/>
            <a:ext cx="9768578" cy="45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5"/>
          <p:cNvSpPr txBox="1">
            <a:spLocks noGrp="1"/>
          </p:cNvSpPr>
          <p:nvPr>
            <p:ph type="title"/>
          </p:nvPr>
        </p:nvSpPr>
        <p:spPr>
          <a:xfrm>
            <a:off x="729602" y="1885067"/>
            <a:ext cx="9223058" cy="314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  <a:defRPr sz="5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5"/>
          <p:cNvSpPr txBox="1">
            <a:spLocks noGrp="1"/>
          </p:cNvSpPr>
          <p:nvPr>
            <p:ph type="body" idx="1"/>
          </p:nvPr>
        </p:nvSpPr>
        <p:spPr>
          <a:xfrm>
            <a:off x="729602" y="5060097"/>
            <a:ext cx="9223058" cy="1654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 sz="21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17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5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5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6"/>
          <p:cNvSpPr txBox="1">
            <a:spLocks noGrp="1"/>
          </p:cNvSpPr>
          <p:nvPr>
            <p:ph type="body" idx="1"/>
          </p:nvPr>
        </p:nvSpPr>
        <p:spPr>
          <a:xfrm>
            <a:off x="735171" y="2012836"/>
            <a:ext cx="4544695" cy="479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6"/>
          <p:cNvSpPr txBox="1">
            <a:spLocks noGrp="1"/>
          </p:cNvSpPr>
          <p:nvPr>
            <p:ph type="body" idx="2"/>
          </p:nvPr>
        </p:nvSpPr>
        <p:spPr>
          <a:xfrm>
            <a:off x="5413534" y="2012836"/>
            <a:ext cx="4544695" cy="479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26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6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6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>
            <a:spLocks noGrp="1"/>
          </p:cNvSpPr>
          <p:nvPr>
            <p:ph type="title"/>
          </p:nvPr>
        </p:nvSpPr>
        <p:spPr>
          <a:xfrm>
            <a:off x="736564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7"/>
          <p:cNvSpPr txBox="1">
            <a:spLocks noGrp="1"/>
          </p:cNvSpPr>
          <p:nvPr>
            <p:ph type="body" idx="1"/>
          </p:nvPr>
        </p:nvSpPr>
        <p:spPr>
          <a:xfrm>
            <a:off x="736565" y="1853560"/>
            <a:ext cx="4523809" cy="90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body" idx="2"/>
          </p:nvPr>
        </p:nvSpPr>
        <p:spPr>
          <a:xfrm>
            <a:off x="736565" y="2761961"/>
            <a:ext cx="4523809" cy="406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body" idx="3"/>
          </p:nvPr>
        </p:nvSpPr>
        <p:spPr>
          <a:xfrm>
            <a:off x="5413534" y="1853560"/>
            <a:ext cx="4546088" cy="90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106" name="Google Shape;106;p27"/>
          <p:cNvSpPr txBox="1">
            <a:spLocks noGrp="1"/>
          </p:cNvSpPr>
          <p:nvPr>
            <p:ph type="body" idx="4"/>
          </p:nvPr>
        </p:nvSpPr>
        <p:spPr>
          <a:xfrm>
            <a:off x="5413534" y="2761961"/>
            <a:ext cx="4546088" cy="406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7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7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7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8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8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8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8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9"/>
          <p:cNvSpPr txBox="1">
            <a:spLocks noGrp="1"/>
          </p:cNvSpPr>
          <p:nvPr>
            <p:ph type="title"/>
          </p:nvPr>
        </p:nvSpPr>
        <p:spPr>
          <a:xfrm>
            <a:off x="736564" y="504084"/>
            <a:ext cx="3448900" cy="1764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9"/>
          <p:cNvSpPr txBox="1">
            <a:spLocks noGrp="1"/>
          </p:cNvSpPr>
          <p:nvPr>
            <p:ph type="body" idx="1"/>
          </p:nvPr>
        </p:nvSpPr>
        <p:spPr>
          <a:xfrm>
            <a:off x="4546088" y="1088683"/>
            <a:ext cx="5413534" cy="5373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1pPr>
            <a:lvl2pPr marL="914400" lvl="1" indent="-3810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619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3pPr>
            <a:lvl4pPr marL="1828800" lvl="3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4pPr>
            <a:lvl5pPr marL="2286000" lvl="4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5pPr>
            <a:lvl6pPr marL="2743200" lvl="5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6pPr>
            <a:lvl7pPr marL="3200400" lvl="6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7pPr>
            <a:lvl8pPr marL="3657600" lvl="7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8pPr>
            <a:lvl9pPr marL="4114800" lvl="8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9pPr>
          </a:lstStyle>
          <a:p>
            <a:endParaRPr/>
          </a:p>
        </p:txBody>
      </p:sp>
      <p:sp>
        <p:nvSpPr>
          <p:cNvPr id="118" name="Google Shape;118;p29"/>
          <p:cNvSpPr txBox="1">
            <a:spLocks noGrp="1"/>
          </p:cNvSpPr>
          <p:nvPr>
            <p:ph type="body" idx="2"/>
          </p:nvPr>
        </p:nvSpPr>
        <p:spPr>
          <a:xfrm>
            <a:off x="736564" y="2268379"/>
            <a:ext cx="3448900" cy="4202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9" name="Google Shape;119;p29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9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9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 txBox="1">
            <a:spLocks noGrp="1"/>
          </p:cNvSpPr>
          <p:nvPr>
            <p:ph type="title"/>
          </p:nvPr>
        </p:nvSpPr>
        <p:spPr>
          <a:xfrm>
            <a:off x="736564" y="504084"/>
            <a:ext cx="3448900" cy="1764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0"/>
          <p:cNvSpPr>
            <a:spLocks noGrp="1"/>
          </p:cNvSpPr>
          <p:nvPr>
            <p:ph type="pic" idx="2"/>
          </p:nvPr>
        </p:nvSpPr>
        <p:spPr>
          <a:xfrm>
            <a:off x="4546088" y="1088683"/>
            <a:ext cx="5413534" cy="5373398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30"/>
          <p:cNvSpPr txBox="1">
            <a:spLocks noGrp="1"/>
          </p:cNvSpPr>
          <p:nvPr>
            <p:ph type="body" idx="1"/>
          </p:nvPr>
        </p:nvSpPr>
        <p:spPr>
          <a:xfrm>
            <a:off x="736564" y="2268379"/>
            <a:ext cx="3448900" cy="4202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30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0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1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1"/>
          <p:cNvSpPr txBox="1">
            <a:spLocks noGrp="1"/>
          </p:cNvSpPr>
          <p:nvPr>
            <p:ph type="body" idx="1"/>
          </p:nvPr>
        </p:nvSpPr>
        <p:spPr>
          <a:xfrm rot="5400000">
            <a:off x="2947924" y="-199917"/>
            <a:ext cx="4797552" cy="9223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31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1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1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2"/>
          <p:cNvSpPr txBox="1">
            <a:spLocks noGrp="1"/>
          </p:cNvSpPr>
          <p:nvPr>
            <p:ph type="title"/>
          </p:nvPr>
        </p:nvSpPr>
        <p:spPr>
          <a:xfrm rot="5400000">
            <a:off x="5601437" y="2453595"/>
            <a:ext cx="6407821" cy="2305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2"/>
          <p:cNvSpPr txBox="1">
            <a:spLocks noGrp="1"/>
          </p:cNvSpPr>
          <p:nvPr>
            <p:ph type="body" idx="1"/>
          </p:nvPr>
        </p:nvSpPr>
        <p:spPr>
          <a:xfrm rot="5400000">
            <a:off x="923075" y="214664"/>
            <a:ext cx="6407821" cy="6783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32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2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2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/>
          <p:nvPr/>
        </p:nvSpPr>
        <p:spPr>
          <a:xfrm>
            <a:off x="0" y="1795828"/>
            <a:ext cx="10693400" cy="479311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17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5" name="Google Shape;25;p17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" name="Google Shape;26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7"/>
          <p:cNvSpPr txBox="1">
            <a:spLocks noGrp="1"/>
          </p:cNvSpPr>
          <p:nvPr>
            <p:ph type="title"/>
          </p:nvPr>
        </p:nvSpPr>
        <p:spPr>
          <a:xfrm>
            <a:off x="532673" y="561291"/>
            <a:ext cx="9687193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  <a:defRPr sz="41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body" idx="1"/>
          </p:nvPr>
        </p:nvSpPr>
        <p:spPr>
          <a:xfrm>
            <a:off x="394963" y="2919243"/>
            <a:ext cx="9824904" cy="3488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2"/>
          </p:nvPr>
        </p:nvSpPr>
        <p:spPr>
          <a:xfrm>
            <a:off x="394963" y="2124447"/>
            <a:ext cx="9824904" cy="421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Заголовок раздела">
  <p:cSld name="1_Заголовок раздела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8" descr="D:\_DEN\_ПРОЕКТЫ\_МФПА\Университет СИНЕРГИЯ\презентации\Рисунок1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725898" cy="756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977" y="1001906"/>
            <a:ext cx="2610490" cy="461634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8"/>
          <p:cNvSpPr txBox="1">
            <a:spLocks noGrp="1"/>
          </p:cNvSpPr>
          <p:nvPr>
            <p:ph type="ctrTitle"/>
          </p:nvPr>
        </p:nvSpPr>
        <p:spPr>
          <a:xfrm>
            <a:off x="546766" y="2196455"/>
            <a:ext cx="9599868" cy="3807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 Black"/>
              <a:buNone/>
              <a:defRPr sz="5000" b="1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5_Пустой слайд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6" name="Google Shape;36;p19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" name="Google Shape;37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9"/>
          <p:cNvSpPr txBox="1">
            <a:spLocks noGrp="1"/>
          </p:cNvSpPr>
          <p:nvPr>
            <p:ph type="title"/>
          </p:nvPr>
        </p:nvSpPr>
        <p:spPr>
          <a:xfrm>
            <a:off x="532673" y="561291"/>
            <a:ext cx="9687193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  <a:defRPr sz="41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1"/>
          </p:nvPr>
        </p:nvSpPr>
        <p:spPr>
          <a:xfrm>
            <a:off x="394963" y="2700511"/>
            <a:ext cx="9824904" cy="3707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2"/>
          </p:nvPr>
        </p:nvSpPr>
        <p:spPr>
          <a:xfrm>
            <a:off x="394963" y="2124447"/>
            <a:ext cx="9824904" cy="421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Пустой слайд">
  <p:cSld name="2_Пустой слайд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0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3" name="Google Shape;43;p20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Google Shape;44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20"/>
          <p:cNvSpPr txBox="1">
            <a:spLocks noGrp="1"/>
          </p:cNvSpPr>
          <p:nvPr>
            <p:ph type="title"/>
          </p:nvPr>
        </p:nvSpPr>
        <p:spPr>
          <a:xfrm>
            <a:off x="532673" y="561291"/>
            <a:ext cx="9687193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  <a:defRPr sz="41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body" idx="1"/>
          </p:nvPr>
        </p:nvSpPr>
        <p:spPr>
          <a:xfrm>
            <a:off x="394962" y="2141571"/>
            <a:ext cx="9824905" cy="4424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Пустой слайд">
  <p:cSld name="4_Пустой слайд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9" name="Google Shape;49;p21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" name="Google Shape;50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"/>
          <p:cNvSpPr txBox="1">
            <a:spLocks noGrp="1"/>
          </p:cNvSpPr>
          <p:nvPr>
            <p:ph type="body" idx="1"/>
          </p:nvPr>
        </p:nvSpPr>
        <p:spPr>
          <a:xfrm>
            <a:off x="324212" y="3559861"/>
            <a:ext cx="3154337" cy="300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body" idx="2"/>
          </p:nvPr>
        </p:nvSpPr>
        <p:spPr>
          <a:xfrm>
            <a:off x="324212" y="2141571"/>
            <a:ext cx="3154337" cy="127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body" idx="3"/>
          </p:nvPr>
        </p:nvSpPr>
        <p:spPr>
          <a:xfrm>
            <a:off x="3741209" y="3559861"/>
            <a:ext cx="3154337" cy="300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1"/>
          <p:cNvSpPr txBox="1">
            <a:spLocks noGrp="1"/>
          </p:cNvSpPr>
          <p:nvPr>
            <p:ph type="body" idx="4"/>
          </p:nvPr>
        </p:nvSpPr>
        <p:spPr>
          <a:xfrm>
            <a:off x="3741209" y="2141571"/>
            <a:ext cx="3154337" cy="127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55" name="Google Shape;55;p21"/>
          <p:cNvSpPr txBox="1">
            <a:spLocks noGrp="1"/>
          </p:cNvSpPr>
          <p:nvPr>
            <p:ph type="body" idx="5"/>
          </p:nvPr>
        </p:nvSpPr>
        <p:spPr>
          <a:xfrm>
            <a:off x="7158207" y="3559861"/>
            <a:ext cx="3154337" cy="300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body" idx="6"/>
          </p:nvPr>
        </p:nvSpPr>
        <p:spPr>
          <a:xfrm>
            <a:off x="7158207" y="2141571"/>
            <a:ext cx="3154337" cy="127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title"/>
          </p:nvPr>
        </p:nvSpPr>
        <p:spPr>
          <a:xfrm>
            <a:off x="532674" y="561291"/>
            <a:ext cx="9779870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  <a:defRPr sz="41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устой слайд">
  <p:cSld name="3_Пустой слайд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/>
          <p:nvPr/>
        </p:nvSpPr>
        <p:spPr>
          <a:xfrm>
            <a:off x="7759261" y="2470407"/>
            <a:ext cx="2359400" cy="409039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1" name="Google Shape;61;p22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" name="Google Shape;62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22"/>
          <p:cNvSpPr/>
          <p:nvPr/>
        </p:nvSpPr>
        <p:spPr>
          <a:xfrm>
            <a:off x="7222" y="252239"/>
            <a:ext cx="125720" cy="1815708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2"/>
          <p:cNvSpPr txBox="1">
            <a:spLocks noGrp="1"/>
          </p:cNvSpPr>
          <p:nvPr>
            <p:ph type="title"/>
          </p:nvPr>
        </p:nvSpPr>
        <p:spPr>
          <a:xfrm>
            <a:off x="562355" y="1133896"/>
            <a:ext cx="9499375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  <a:defRPr sz="41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body" idx="1"/>
          </p:nvPr>
        </p:nvSpPr>
        <p:spPr>
          <a:xfrm>
            <a:off x="562355" y="489910"/>
            <a:ext cx="949937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355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2000"/>
              <a:buChar char="•"/>
              <a:defRPr sz="20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body" idx="2"/>
          </p:nvPr>
        </p:nvSpPr>
        <p:spPr>
          <a:xfrm>
            <a:off x="645691" y="5058739"/>
            <a:ext cx="2304000" cy="1502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body" idx="3"/>
          </p:nvPr>
        </p:nvSpPr>
        <p:spPr>
          <a:xfrm>
            <a:off x="3017334" y="5058739"/>
            <a:ext cx="2304000" cy="1502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22"/>
          <p:cNvSpPr txBox="1">
            <a:spLocks noGrp="1"/>
          </p:cNvSpPr>
          <p:nvPr>
            <p:ph type="body" idx="4"/>
          </p:nvPr>
        </p:nvSpPr>
        <p:spPr>
          <a:xfrm>
            <a:off x="5388977" y="5058739"/>
            <a:ext cx="2304000" cy="1502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22"/>
          <p:cNvSpPr/>
          <p:nvPr/>
        </p:nvSpPr>
        <p:spPr>
          <a:xfrm>
            <a:off x="648087" y="4846672"/>
            <a:ext cx="7043531" cy="516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22"/>
          <p:cNvSpPr txBox="1">
            <a:spLocks noGrp="1"/>
          </p:cNvSpPr>
          <p:nvPr>
            <p:ph type="body" idx="5"/>
          </p:nvPr>
        </p:nvSpPr>
        <p:spPr>
          <a:xfrm>
            <a:off x="7757731" y="2484487"/>
            <a:ext cx="2304000" cy="292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400"/>
              <a:buNone/>
              <a:defRPr sz="1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body" idx="6"/>
          </p:nvPr>
        </p:nvSpPr>
        <p:spPr>
          <a:xfrm>
            <a:off x="7759260" y="2945191"/>
            <a:ext cx="2311011" cy="3462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body" idx="7"/>
          </p:nvPr>
        </p:nvSpPr>
        <p:spPr>
          <a:xfrm>
            <a:off x="665571" y="2470407"/>
            <a:ext cx="2304000" cy="237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body" idx="8"/>
          </p:nvPr>
        </p:nvSpPr>
        <p:spPr>
          <a:xfrm>
            <a:off x="3037214" y="2470407"/>
            <a:ext cx="2304000" cy="237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body" idx="9"/>
          </p:nvPr>
        </p:nvSpPr>
        <p:spPr>
          <a:xfrm>
            <a:off x="5408857" y="2470407"/>
            <a:ext cx="2304000" cy="237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 txBox="1">
            <a:spLocks noGrp="1"/>
          </p:cNvSpPr>
          <p:nvPr>
            <p:ph type="ctrTitle"/>
          </p:nvPr>
        </p:nvSpPr>
        <p:spPr>
          <a:xfrm>
            <a:off x="1336675" y="1237457"/>
            <a:ext cx="8020050" cy="263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  <a:defRPr sz="5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subTitle" idx="1"/>
          </p:nvPr>
        </p:nvSpPr>
        <p:spPr>
          <a:xfrm>
            <a:off x="1336675" y="3971414"/>
            <a:ext cx="8020050" cy="1825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1pPr>
            <a:lvl2pPr lvl="1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3pPr>
            <a:lvl4pPr lvl="3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4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4"/>
          <p:cNvSpPr txBox="1">
            <a:spLocks noGrp="1"/>
          </p:cNvSpPr>
          <p:nvPr>
            <p:ph type="body" idx="1"/>
          </p:nvPr>
        </p:nvSpPr>
        <p:spPr>
          <a:xfrm>
            <a:off x="735171" y="2012836"/>
            <a:ext cx="9223058" cy="479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24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4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4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87" name="Google Shape;8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95265" y="280935"/>
            <a:ext cx="1512396" cy="277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alibri"/>
              <a:buNone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735171" y="2012836"/>
            <a:ext cx="9223058" cy="479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urait.ru/bcode/514585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iblioclub.ru/index.php?page=book&amp;id=598404" TargetMode="External"/><Relationship Id="rId4" Type="http://schemas.openxmlformats.org/officeDocument/2006/relationships/hyperlink" Target="https://urait.ru/bcode/518499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../Study%20Practis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"/>
          <p:cNvSpPr txBox="1">
            <a:spLocks noGrp="1"/>
          </p:cNvSpPr>
          <p:nvPr>
            <p:ph type="ctrTitle"/>
          </p:nvPr>
        </p:nvSpPr>
        <p:spPr>
          <a:xfrm>
            <a:off x="450156" y="2844527"/>
            <a:ext cx="9679452" cy="3121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 Black"/>
              <a:buNone/>
            </a:pPr>
            <a:r>
              <a:rPr lang="ru-RU" sz="2100" dirty="0"/>
              <a:t>ОТЧЕТ </a:t>
            </a:r>
            <a:br>
              <a:rPr lang="ru-RU" sz="2100" dirty="0"/>
            </a:br>
            <a:r>
              <a:rPr lang="ru-RU" sz="2100" dirty="0"/>
              <a:t>о прохождении учебной практики </a:t>
            </a:r>
            <a:br>
              <a:rPr lang="ru-RU" sz="2100" dirty="0"/>
            </a:br>
            <a:br>
              <a:rPr lang="ru-RU" sz="2100" dirty="0"/>
            </a:br>
            <a:r>
              <a:rPr lang="ru-RU" sz="2000" dirty="0"/>
              <a:t>по профессиональному модулю</a:t>
            </a:r>
            <a:br>
              <a:rPr lang="ru-RU" sz="2000" dirty="0"/>
            </a:br>
            <a:r>
              <a:rPr lang="ru-RU" sz="2000" dirty="0"/>
              <a:t>ПМ.02 Осуществление интеграции программных модулей</a:t>
            </a:r>
            <a:br>
              <a:rPr lang="ru-RU" sz="2000" dirty="0"/>
            </a:br>
            <a:br>
              <a:rPr lang="ru-RU" sz="2000" dirty="0"/>
            </a:br>
            <a:r>
              <a:rPr lang="ru-RU" sz="2000" dirty="0"/>
              <a:t>в период с «25» мая 2025 г. по «07» июня 2025 г.</a:t>
            </a:r>
            <a:br>
              <a:rPr lang="ru-RU" sz="2000" dirty="0"/>
            </a:br>
            <a:br>
              <a:rPr lang="ru-RU" sz="2000" dirty="0"/>
            </a:br>
            <a:r>
              <a:rPr lang="ru-RU" sz="2000" dirty="0"/>
              <a:t> Специальность 09.02.07 Информационные системы и программирование</a:t>
            </a:r>
            <a:br>
              <a:rPr lang="ru-RU" sz="2100" dirty="0"/>
            </a:br>
            <a:endParaRPr sz="2700" dirty="0"/>
          </a:p>
        </p:txBody>
      </p:sp>
      <p:sp>
        <p:nvSpPr>
          <p:cNvPr id="146" name="Google Shape;146;p1"/>
          <p:cNvSpPr txBox="1"/>
          <p:nvPr/>
        </p:nvSpPr>
        <p:spPr>
          <a:xfrm>
            <a:off x="810196" y="6279378"/>
            <a:ext cx="8712968" cy="1402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ФИО обучающегося: </a:t>
            </a:r>
            <a:r>
              <a:rPr lang="ru-RU" sz="20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Кожурин Фёдор Валерьевич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Группа: ДКИП-205прог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ФИО Руководителя:  Сибирёв И. В.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</a:pPr>
            <a:endParaRPr sz="2200" b="0" i="1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Arial"/>
              <a:buNone/>
            </a:pPr>
            <a:endParaRPr sz="10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16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/>
              <a:buNone/>
            </a:pPr>
            <a:endParaRPr sz="800" b="0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16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/>
              <a:buNone/>
            </a:pPr>
            <a:endParaRPr sz="800" b="0" i="1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"/>
          <p:cNvSpPr txBox="1"/>
          <p:nvPr/>
        </p:nvSpPr>
        <p:spPr>
          <a:xfrm>
            <a:off x="666180" y="1620391"/>
            <a:ext cx="914400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НЕГОСУДАРСТВЕННОЕ ОБРАЗОВАТЕЛЬНОЕ ЧАСТНОЕ УЧРЕЖДЕНИЕ ВЫСШЕГО ОБРАЗОВАНИЯ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«МОСКОВСКИЙ УНИВЕРСИТЕТ «СИНЕРГИЯ»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prstClr val="white"/>
                </a:solidFill>
                <a:latin typeface="Arial" charset="0"/>
              </a:rPr>
              <a:t>Факультет Информационных технологий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prstClr val="white"/>
                </a:solidFill>
                <a:latin typeface="Arial" charset="0"/>
              </a:rPr>
              <a:t>Кафедра Цифровой экономики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>
          <a:extLst>
            <a:ext uri="{FF2B5EF4-FFF2-40B4-BE49-F238E27FC236}">
              <a16:creationId xmlns:a16="http://schemas.microsoft.com/office/drawing/2014/main" id="{58498FC8-B9B7-4CF9-D3C6-88324D58E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c2613dc383_0_21">
            <a:extLst>
              <a:ext uri="{FF2B5EF4-FFF2-40B4-BE49-F238E27FC236}">
                <a16:creationId xmlns:a16="http://schemas.microsoft.com/office/drawing/2014/main" id="{6C7C98C7-0C62-C73E-B137-941F9201ABBF}"/>
              </a:ext>
            </a:extLst>
          </p:cNvPr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85;p5">
            <a:extLst>
              <a:ext uri="{FF2B5EF4-FFF2-40B4-BE49-F238E27FC236}">
                <a16:creationId xmlns:a16="http://schemas.microsoft.com/office/drawing/2014/main" id="{33CEDDA3-240A-D2D6-05B3-2FD691FAA9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r>
              <a:rPr lang="en-US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 1.3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8" name="Google Shape;178;g202f423d887_0_12">
            <a:extLst>
              <a:ext uri="{FF2B5EF4-FFF2-40B4-BE49-F238E27FC236}">
                <a16:creationId xmlns:a16="http://schemas.microsoft.com/office/drawing/2014/main" id="{28AD0381-B3D4-9AB5-F8AC-9FA5ED43E0B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5" name="Picture 4" descr="A computer screen with text&#10;&#10;Description automatically generated">
            <a:extLst>
              <a:ext uri="{FF2B5EF4-FFF2-40B4-BE49-F238E27FC236}">
                <a16:creationId xmlns:a16="http://schemas.microsoft.com/office/drawing/2014/main" id="{E5F8B807-207D-5216-4F5C-D5472BBAA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43" y="2959641"/>
            <a:ext cx="3193733" cy="1050808"/>
          </a:xfrm>
          <a:prstGeom prst="rect">
            <a:avLst/>
          </a:prstGeom>
        </p:spPr>
      </p:pic>
      <p:pic>
        <p:nvPicPr>
          <p:cNvPr id="6" name="Picture 5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BA2FFDE7-FE21-21FA-507B-DCF798573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6263" y="2438400"/>
            <a:ext cx="4254210" cy="3931790"/>
          </a:xfrm>
          <a:prstGeom prst="rect">
            <a:avLst/>
          </a:prstGeom>
        </p:spPr>
      </p:pic>
      <p:pic>
        <p:nvPicPr>
          <p:cNvPr id="9" name="Picture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4CC00519-6D12-734B-A870-BDF2643B4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443" y="4113699"/>
            <a:ext cx="2558991" cy="3204278"/>
          </a:xfrm>
          <a:prstGeom prst="rect">
            <a:avLst/>
          </a:prstGeom>
        </p:spPr>
      </p:pic>
      <p:pic>
        <p:nvPicPr>
          <p:cNvPr id="10" name="Picture 9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8DF280CF-DE0D-ED44-8948-B4034C04D4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7242" y="4180201"/>
            <a:ext cx="2970213" cy="133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701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c2613dc383_0_32"/>
          <p:cNvSpPr txBox="1"/>
          <p:nvPr/>
        </p:nvSpPr>
        <p:spPr>
          <a:xfrm>
            <a:off x="368272" y="1923277"/>
            <a:ext cx="10019911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138" algn="just">
              <a:buSzPts val="2000"/>
            </a:pPr>
            <a:r>
              <a:rPr lang="ru-RU" sz="2000" dirty="0">
                <a:latin typeface="Times New Roman"/>
                <a:cs typeface="Times New Roman"/>
                <a:sym typeface="Times New Roman"/>
              </a:rPr>
              <a:t>Создание новой ветки </a:t>
            </a:r>
            <a:r>
              <a:rPr lang="en-US" sz="2000" dirty="0">
                <a:latin typeface="Times New Roman"/>
                <a:cs typeface="Times New Roman"/>
                <a:sym typeface="Times New Roman"/>
              </a:rPr>
              <a:t>style, </a:t>
            </a:r>
            <a:r>
              <a:rPr lang="ru-RU" sz="2000" dirty="0">
                <a:latin typeface="Times New Roman"/>
                <a:cs typeface="Times New Roman"/>
                <a:sym typeface="Times New Roman"/>
              </a:rPr>
              <a:t>слияние </a:t>
            </a:r>
            <a:r>
              <a:rPr lang="en-US" sz="2000" dirty="0">
                <a:latin typeface="Times New Roman"/>
                <a:cs typeface="Times New Roman"/>
                <a:sym typeface="Times New Roman"/>
              </a:rPr>
              <a:t>style </a:t>
            </a:r>
            <a:r>
              <a:rPr lang="ru-RU" sz="2000" dirty="0">
                <a:latin typeface="Times New Roman"/>
                <a:cs typeface="Times New Roman"/>
                <a:sym typeface="Times New Roman"/>
              </a:rPr>
              <a:t>с </a:t>
            </a:r>
            <a:r>
              <a:rPr lang="en-US" sz="2000" dirty="0">
                <a:latin typeface="Times New Roman"/>
                <a:cs typeface="Times New Roman"/>
                <a:sym typeface="Times New Roman"/>
              </a:rPr>
              <a:t>master, </a:t>
            </a:r>
            <a:r>
              <a:rPr lang="ru-RU" sz="2000" dirty="0">
                <a:latin typeface="Times New Roman"/>
                <a:cs typeface="Times New Roman"/>
                <a:sym typeface="Times New Roman"/>
              </a:rPr>
              <a:t>проверки истории гитов, все изменение и тд.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2c2613dc383_0_32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r>
              <a:rPr lang="en-US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 1.4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10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2" name="Picture 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F978470A-F195-7C79-EE62-63D9C498C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60" y="2908066"/>
            <a:ext cx="3660388" cy="4043839"/>
          </a:xfrm>
          <a:prstGeom prst="rect">
            <a:avLst/>
          </a:prstGeom>
        </p:spPr>
      </p:pic>
      <p:pic>
        <p:nvPicPr>
          <p:cNvPr id="3" name="Picture 2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35F4D544-C699-E46E-027B-C9A6F101B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4270" y="3140031"/>
            <a:ext cx="4103577" cy="381187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>
          <a:extLst>
            <a:ext uri="{FF2B5EF4-FFF2-40B4-BE49-F238E27FC236}">
              <a16:creationId xmlns:a16="http://schemas.microsoft.com/office/drawing/2014/main" id="{52AD8E2D-4488-56E7-B347-F3C367748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c2613dc383_0_32">
            <a:extLst>
              <a:ext uri="{FF2B5EF4-FFF2-40B4-BE49-F238E27FC236}">
                <a16:creationId xmlns:a16="http://schemas.microsoft.com/office/drawing/2014/main" id="{C03C2AE9-07DA-689D-8778-9963E7531D57}"/>
              </a:ext>
            </a:extLst>
          </p:cNvPr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85;p5">
            <a:extLst>
              <a:ext uri="{FF2B5EF4-FFF2-40B4-BE49-F238E27FC236}">
                <a16:creationId xmlns:a16="http://schemas.microsoft.com/office/drawing/2014/main" id="{81FEE0A5-49E1-0DC6-096D-CBB5A1758D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r>
              <a:rPr lang="en-US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 1.4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10" name="Google Shape;178;g202f423d887_0_12">
            <a:extLst>
              <a:ext uri="{FF2B5EF4-FFF2-40B4-BE49-F238E27FC236}">
                <a16:creationId xmlns:a16="http://schemas.microsoft.com/office/drawing/2014/main" id="{95A71A7D-8394-B8CB-C179-31D12972DDD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4" name="Picture 3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AAD016D1-FF5D-09EC-E505-81D8B5EB4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48" y="2813652"/>
            <a:ext cx="4644537" cy="2021155"/>
          </a:xfrm>
          <a:prstGeom prst="rect">
            <a:avLst/>
          </a:prstGeom>
        </p:spPr>
      </p:pic>
      <p:pic>
        <p:nvPicPr>
          <p:cNvPr id="5" name="Picture 4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88916ABE-1306-23F9-DBCF-0B103B841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017" y="3115499"/>
            <a:ext cx="4714533" cy="2947654"/>
          </a:xfrm>
          <a:prstGeom prst="rect">
            <a:avLst/>
          </a:prstGeom>
        </p:spPr>
      </p:pic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2FC3DA4-41FF-EA56-CEAF-D7E9875BB1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848" y="4906082"/>
            <a:ext cx="4669772" cy="202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128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c2613dc383_0_45"/>
          <p:cNvSpPr txBox="1"/>
          <p:nvPr/>
        </p:nvSpPr>
        <p:spPr>
          <a:xfrm>
            <a:off x="0" y="1688720"/>
            <a:ext cx="984002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138">
              <a:buSzPts val="2000"/>
            </a:pPr>
            <a:r>
              <a:rPr lang="ru-RU" sz="20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Сброс ветки </a:t>
            </a:r>
            <a:r>
              <a:rPr lang="en-US" sz="20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style</a:t>
            </a:r>
            <a:r>
              <a:rPr lang="ru-RU" sz="20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, переход в рабочий каталог и его клонирование и просмотр содержимого клонирование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2c2613dc383_0_45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r>
              <a:rPr lang="en-US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 1.5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2" name="Picture 1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A4836E09-538C-877C-ACBF-1F18EE09B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481" y="2441380"/>
            <a:ext cx="3357421" cy="2888710"/>
          </a:xfrm>
          <a:prstGeom prst="rect">
            <a:avLst/>
          </a:prstGeom>
        </p:spPr>
      </p:pic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6D11BC3-3C95-86E0-A0A5-2D3C825C3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676" y="2502852"/>
            <a:ext cx="4459527" cy="3041345"/>
          </a:xfrm>
          <a:prstGeom prst="rect">
            <a:avLst/>
          </a:prstGeom>
        </p:spPr>
      </p:pic>
      <p:pic>
        <p:nvPicPr>
          <p:cNvPr id="4" name="Picture 3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17F9F43F-1771-BC2B-0ADA-3245A5E71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197" y="5544197"/>
            <a:ext cx="3844804" cy="182314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553D307B-79D9-257B-A614-3B82CE063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c2613dc383_0_45">
            <a:extLst>
              <a:ext uri="{FF2B5EF4-FFF2-40B4-BE49-F238E27FC236}">
                <a16:creationId xmlns:a16="http://schemas.microsoft.com/office/drawing/2014/main" id="{6F59F015-A801-E87C-875B-2881B99928D8}"/>
              </a:ext>
            </a:extLst>
          </p:cNvPr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85;p5">
            <a:extLst>
              <a:ext uri="{FF2B5EF4-FFF2-40B4-BE49-F238E27FC236}">
                <a16:creationId xmlns:a16="http://schemas.microsoft.com/office/drawing/2014/main" id="{969DD83D-D641-402A-95C5-D31A43A816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r>
              <a:rPr lang="en-US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 1.5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8" name="Google Shape;178;g202f423d887_0_12">
            <a:extLst>
              <a:ext uri="{FF2B5EF4-FFF2-40B4-BE49-F238E27FC236}">
                <a16:creationId xmlns:a16="http://schemas.microsoft.com/office/drawing/2014/main" id="{EDFDEFE7-AFD7-10E3-41B0-A7CC9805FBA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C33B01E1-ACDD-C466-BC92-703B25CA7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72" y="2534570"/>
            <a:ext cx="3674814" cy="1140744"/>
          </a:xfrm>
          <a:prstGeom prst="rect">
            <a:avLst/>
          </a:prstGeom>
        </p:spPr>
      </p:pic>
      <p:pic>
        <p:nvPicPr>
          <p:cNvPr id="6" name="Picture 5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CE74741F-491F-BF40-945A-932F7EB9A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622" y="2534570"/>
            <a:ext cx="4889833" cy="2622372"/>
          </a:xfrm>
          <a:prstGeom prst="rect">
            <a:avLst/>
          </a:prstGeom>
        </p:spPr>
      </p:pic>
      <p:pic>
        <p:nvPicPr>
          <p:cNvPr id="9" name="Picture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C3B7B49-54F9-B4A3-1397-2D2C3D377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72" y="4070471"/>
            <a:ext cx="4279550" cy="2172941"/>
          </a:xfrm>
          <a:prstGeom prst="rect">
            <a:avLst/>
          </a:prstGeom>
        </p:spPr>
      </p:pic>
      <p:pic>
        <p:nvPicPr>
          <p:cNvPr id="11" name="Picture 10" descr="A computer screen with text&#10;&#10;Description automatically generated">
            <a:extLst>
              <a:ext uri="{FF2B5EF4-FFF2-40B4-BE49-F238E27FC236}">
                <a16:creationId xmlns:a16="http://schemas.microsoft.com/office/drawing/2014/main" id="{4C46F377-C6A4-D5B3-A19A-18AF05861B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4622" y="5328731"/>
            <a:ext cx="4279550" cy="15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80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c2613dc383_0_67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r>
              <a:rPr lang="en-US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 1.6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2" name="Picture 1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1FE5D725-BFA7-272F-93EF-7BBB83BD8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43" y="2612247"/>
            <a:ext cx="4941342" cy="4889300"/>
          </a:xfrm>
          <a:prstGeom prst="rect">
            <a:avLst/>
          </a:prstGeom>
        </p:spPr>
      </p:pic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41F556A-45F2-A841-DD27-111B44BE0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9616" y="2555824"/>
            <a:ext cx="5114342" cy="39948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AAF043-33DF-EC77-07B2-57FFC47B2230}"/>
              </a:ext>
            </a:extLst>
          </p:cNvPr>
          <p:cNvSpPr txBox="1"/>
          <p:nvPr/>
        </p:nvSpPr>
        <p:spPr>
          <a:xfrm>
            <a:off x="487018" y="1764041"/>
            <a:ext cx="82064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indent="719138" algn="just">
              <a:buSzPts val="2000"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Times New Roman"/>
                <a:cs typeface="Times New Roman"/>
                <a:sym typeface="Times New Roman"/>
              </a:rPr>
              <a:t>Изменение </a:t>
            </a:r>
            <a:r>
              <a:rPr lang="ru-RU" sz="1800" dirty="0">
                <a:latin typeface="Times New Roman"/>
                <a:cs typeface="Times New Roman"/>
                <a:sym typeface="Times New Roman"/>
              </a:rPr>
              <a:t>в 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Times New Roman"/>
                <a:cs typeface="Times New Roman"/>
                <a:sym typeface="Times New Roman"/>
              </a:rPr>
              <a:t>файле README</a:t>
            </a:r>
            <a:r>
              <a:rPr lang="ru-RU" sz="1800" dirty="0">
                <a:latin typeface="Times New Roman"/>
                <a:cs typeface="Times New Roman"/>
                <a:sym typeface="Times New Roman"/>
              </a:rPr>
              <a:t>, слияние изменений, добавление локальной ветки и создание чистого репозитория.</a:t>
            </a:r>
            <a:endParaRPr lang="ru-RU"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>
          <a:extLst>
            <a:ext uri="{FF2B5EF4-FFF2-40B4-BE49-F238E27FC236}">
              <a16:creationId xmlns:a16="http://schemas.microsoft.com/office/drawing/2014/main" id="{313A5EA1-BA6E-4983-1C88-497B7A751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c2613dc383_0_67">
            <a:extLst>
              <a:ext uri="{FF2B5EF4-FFF2-40B4-BE49-F238E27FC236}">
                <a16:creationId xmlns:a16="http://schemas.microsoft.com/office/drawing/2014/main" id="{869C2BA7-427E-A7FD-4DEF-6A97BDF30E9D}"/>
              </a:ext>
            </a:extLst>
          </p:cNvPr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85;p5">
            <a:extLst>
              <a:ext uri="{FF2B5EF4-FFF2-40B4-BE49-F238E27FC236}">
                <a16:creationId xmlns:a16="http://schemas.microsoft.com/office/drawing/2014/main" id="{D4C9E340-C6DC-8F95-2F99-2CA02D439A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r>
              <a:rPr lang="en-US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 1.6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8" name="Google Shape;178;g202f423d887_0_12">
            <a:extLst>
              <a:ext uri="{FF2B5EF4-FFF2-40B4-BE49-F238E27FC236}">
                <a16:creationId xmlns:a16="http://schemas.microsoft.com/office/drawing/2014/main" id="{4EB75B59-624A-8457-5C76-33DAAECAB19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4" name="Picture 3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EDBA6ADF-F3D1-97DC-4639-C69EC18EC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43" y="3122270"/>
            <a:ext cx="4287567" cy="3533140"/>
          </a:xfrm>
          <a:prstGeom prst="rect">
            <a:avLst/>
          </a:prstGeom>
        </p:spPr>
      </p:pic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E00C3A1B-2318-7063-DC3F-E47621C4F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975" y="3423496"/>
            <a:ext cx="5417851" cy="200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01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c2613dc383_0_94"/>
          <p:cNvSpPr txBox="1"/>
          <p:nvPr/>
        </p:nvSpPr>
        <p:spPr>
          <a:xfrm>
            <a:off x="368273" y="1802852"/>
            <a:ext cx="9750579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138" algn="just">
              <a:buSzPts val="2000"/>
            </a:pPr>
            <a:r>
              <a:rPr lang="ru-RU" sz="2000" dirty="0">
                <a:latin typeface="Times New Roman"/>
                <a:cs typeface="Times New Roman"/>
                <a:sym typeface="Times New Roman"/>
              </a:rPr>
              <a:t>Клонирование репозитории и просмотр удаленных репозиториев, добавление удаленного репозитория, отправка изменений в удаленный репозиторий.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2c2613dc383_0_94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r>
              <a:rPr lang="en-US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 1.7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1A894E-19AF-B4FD-7BC9-F1380CE0D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43" y="2968568"/>
            <a:ext cx="5077257" cy="34024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7C245F-BADE-759B-BAAF-C23050DD2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776" y="2510852"/>
            <a:ext cx="3493503" cy="386015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c2613dc383_0_74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r>
              <a:rPr lang="en-US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 1.7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2" name="Рисунок 9">
            <a:extLst>
              <a:ext uri="{FF2B5EF4-FFF2-40B4-BE49-F238E27FC236}">
                <a16:creationId xmlns:a16="http://schemas.microsoft.com/office/drawing/2014/main" id="{72B9D50C-60C9-5D01-ED24-E4B30859F12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6614" y="2921293"/>
            <a:ext cx="4490720" cy="2987675"/>
          </a:xfrm>
          <a:prstGeom prst="rect">
            <a:avLst/>
          </a:prstGeom>
        </p:spPr>
      </p:pic>
      <p:pic>
        <p:nvPicPr>
          <p:cNvPr id="3" name="Рисунок 10">
            <a:extLst>
              <a:ext uri="{FF2B5EF4-FFF2-40B4-BE49-F238E27FC236}">
                <a16:creationId xmlns:a16="http://schemas.microsoft.com/office/drawing/2014/main" id="{B9A63978-CA7E-8EE2-601D-3BD9407DA82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834751" y="2921292"/>
            <a:ext cx="5940425" cy="29876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C36C0D-806A-A608-582B-7ADF90761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4751" y="2960163"/>
            <a:ext cx="5940425" cy="1622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B81367-2C7C-257B-00F4-1F889AE2D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4750" y="3406850"/>
            <a:ext cx="5940425" cy="1622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D2CE10-8A50-C79A-C67E-E9177830C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4750" y="4495640"/>
            <a:ext cx="5940425" cy="1622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9B3841-BFBB-595A-8EB4-3783934A01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4749" y="5552112"/>
            <a:ext cx="5940425" cy="1622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FCEE3F3-F6E1-3D66-4763-11C7CD7A7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614" y="2960163"/>
            <a:ext cx="4438933" cy="20551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4FBC079-A3E5-3B5C-3FB0-B075563E7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613" y="4331806"/>
            <a:ext cx="4438933" cy="20551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5C6B8D9-63AF-4BAD-59D5-3FF778DF7B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612" y="4815641"/>
            <a:ext cx="4438933" cy="20551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3AA5C69-9247-7123-A1C7-6798A2137E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612" y="5497931"/>
            <a:ext cx="4438933" cy="20551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c2613dc383_0_83"/>
          <p:cNvSpPr txBox="1"/>
          <p:nvPr/>
        </p:nvSpPr>
        <p:spPr>
          <a:xfrm>
            <a:off x="269443" y="1734453"/>
            <a:ext cx="994496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138" algn="just">
              <a:buSzPts val="2000"/>
            </a:pPr>
            <a:r>
              <a:rPr lang="ru-RU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Индексация коммитов 3 файлов, индексация коммитов в файле 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index.html, </a:t>
            </a:r>
            <a:r>
              <a:rPr lang="ru-RU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удаление ветки 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iss53, </a:t>
            </a:r>
            <a:r>
              <a:rPr lang="ru-RU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слияние веток.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2c2613dc383_0_83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r>
              <a:rPr lang="en-US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 1.8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B2BBE5F-229E-7FAB-3EEA-3EF15E846C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671"/>
          <a:stretch>
            <a:fillRect/>
          </a:stretch>
        </p:blipFill>
        <p:spPr>
          <a:xfrm>
            <a:off x="6169069" y="3090123"/>
            <a:ext cx="4524332" cy="1142497"/>
          </a:xfrm>
          <a:prstGeom prst="rect">
            <a:avLst/>
          </a:prstGeom>
        </p:spPr>
      </p:pic>
      <p:pic>
        <p:nvPicPr>
          <p:cNvPr id="4" name="Рисунок 8">
            <a:extLst>
              <a:ext uri="{FF2B5EF4-FFF2-40B4-BE49-F238E27FC236}">
                <a16:creationId xmlns:a16="http://schemas.microsoft.com/office/drawing/2014/main" id="{A24D9BBF-537E-3169-1A50-CE7F3E3F1890}"/>
              </a:ext>
            </a:extLst>
          </p:cNvPr>
          <p:cNvPicPr/>
          <p:nvPr/>
        </p:nvPicPr>
        <p:blipFill>
          <a:blip r:embed="rId4"/>
          <a:srcRect t="9058" b="25661"/>
          <a:stretch>
            <a:fillRect/>
          </a:stretch>
        </p:blipFill>
        <p:spPr>
          <a:xfrm>
            <a:off x="-19237" y="2478188"/>
            <a:ext cx="5940425" cy="1302443"/>
          </a:xfrm>
          <a:prstGeom prst="rect">
            <a:avLst/>
          </a:prstGeom>
        </p:spPr>
      </p:pic>
      <p:pic>
        <p:nvPicPr>
          <p:cNvPr id="9" name="Рисунок 9">
            <a:extLst>
              <a:ext uri="{FF2B5EF4-FFF2-40B4-BE49-F238E27FC236}">
                <a16:creationId xmlns:a16="http://schemas.microsoft.com/office/drawing/2014/main" id="{9A8128DD-34EB-B545-B42D-DEB460DEA8C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0" y="4623134"/>
            <a:ext cx="5658485" cy="1657350"/>
          </a:xfrm>
          <a:prstGeom prst="rect">
            <a:avLst/>
          </a:prstGeom>
        </p:spPr>
      </p:pic>
      <p:pic>
        <p:nvPicPr>
          <p:cNvPr id="13" name="Рисунок 5">
            <a:extLst>
              <a:ext uri="{FF2B5EF4-FFF2-40B4-BE49-F238E27FC236}">
                <a16:creationId xmlns:a16="http://schemas.microsoft.com/office/drawing/2014/main" id="{A126F886-43E8-D0CF-98D1-F27C1C67045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7724"/>
          <a:stretch>
            <a:fillRect/>
          </a:stretch>
        </p:blipFill>
        <p:spPr>
          <a:xfrm>
            <a:off x="6050594" y="4519771"/>
            <a:ext cx="4597856" cy="14880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25FACE-9783-206C-4584-E3ECEFC72B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755784"/>
            <a:ext cx="4906229" cy="22715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F223452-A2A3-336C-634F-38EDE5E52B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640574"/>
            <a:ext cx="5032353" cy="1968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959CFB-A2B8-63EB-D175-6EA62E4D2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102744"/>
            <a:ext cx="5032353" cy="2329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52445F8-FB07-5C18-8CC7-037D158FAF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891350"/>
            <a:ext cx="5032353" cy="2329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"/>
          <p:cNvSpPr txBox="1">
            <a:spLocks noGrp="1"/>
          </p:cNvSpPr>
          <p:nvPr>
            <p:ph type="title"/>
          </p:nvPr>
        </p:nvSpPr>
        <p:spPr>
          <a:xfrm>
            <a:off x="532673" y="637466"/>
            <a:ext cx="9687193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Содержание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/>
            </a:endParaRPr>
          </a:p>
        </p:txBody>
      </p:sp>
      <p:sp>
        <p:nvSpPr>
          <p:cNvPr id="153" name="Google Shape;153;p2"/>
          <p:cNvSpPr txBox="1"/>
          <p:nvPr/>
        </p:nvSpPr>
        <p:spPr>
          <a:xfrm>
            <a:off x="397655" y="1989259"/>
            <a:ext cx="9687300" cy="4714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/>
            <a:r>
              <a:rPr lang="ru-RU" sz="2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1. </a:t>
            </a:r>
            <a:r>
              <a:rPr lang="ru-RU" sz="23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Инструктаж по соблюдению правил противопожарной безопасности, правил охраны труда, техники безопасности, санитарно-эпидемиологических правил и гигиенических нормативов</a:t>
            </a:r>
            <a:endParaRPr lang="ru-RU" sz="23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lvl="0" algn="just">
              <a:spcBef>
                <a:spcPts val="800"/>
              </a:spcBef>
              <a:buSzPts val="2500"/>
            </a:pPr>
            <a:r>
              <a:rPr lang="ru-RU" sz="2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2. </a:t>
            </a:r>
            <a:r>
              <a:rPr lang="ru-RU" sz="2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Ознакомление с инструментальными средствами</a:t>
            </a:r>
            <a:endParaRPr sz="2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>
              <a:spcBef>
                <a:spcPts val="800"/>
              </a:spcBef>
              <a:buSzPts val="2500"/>
            </a:pPr>
            <a:r>
              <a:rPr lang="ru-RU" sz="2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3. </a:t>
            </a:r>
            <a:r>
              <a:rPr lang="ru-RU" sz="2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Сбор информации об объекте практики и анализ содержания источников</a:t>
            </a:r>
            <a:endParaRPr sz="2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>
              <a:spcBef>
                <a:spcPts val="800"/>
              </a:spcBef>
              <a:buSzPts val="2500"/>
            </a:pPr>
            <a:r>
              <a:rPr lang="ru-RU" sz="2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4. </a:t>
            </a:r>
            <a:r>
              <a:rPr lang="ru-RU" sz="23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Экспериментально-практическая работа. Приобретение необходимых умений и первоначального практического опыта работы по специальности в рамках освоения вида деятельности ВД 2. Осуществление интеграции программных модулей </a:t>
            </a:r>
            <a:endParaRPr sz="23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>
              <a:spcBef>
                <a:spcPts val="800"/>
              </a:spcBef>
              <a:buSzPts val="2500"/>
            </a:pPr>
            <a:r>
              <a:rPr lang="ru-RU" sz="2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5. </a:t>
            </a:r>
            <a:r>
              <a:rPr lang="ru-RU" sz="23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Обработка и систематизация полученного фактического материала</a:t>
            </a:r>
            <a:endParaRPr sz="23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3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c2613dc383_0_83"/>
          <p:cNvSpPr txBox="1"/>
          <p:nvPr/>
        </p:nvSpPr>
        <p:spPr>
          <a:xfrm>
            <a:off x="269443" y="1842143"/>
            <a:ext cx="994496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138" algn="just">
              <a:buSzPts val="2000"/>
            </a:pPr>
            <a:r>
              <a:rPr lang="ru-RU" dirty="0"/>
              <a:t>На данном слайде можно увидеть список существующих веток, просмотр удаленных веток, слияние ветки </a:t>
            </a:r>
            <a:r>
              <a:rPr lang="en-US" dirty="0"/>
              <a:t>se </a:t>
            </a:r>
            <a:r>
              <a:rPr lang="ru-RU" dirty="0"/>
              <a:t>с </a:t>
            </a:r>
            <a:r>
              <a:rPr lang="en-US" dirty="0"/>
              <a:t>master, </a:t>
            </a:r>
            <a:r>
              <a:rPr lang="ru-RU" dirty="0"/>
              <a:t>перемещение с изменение </a:t>
            </a:r>
            <a:r>
              <a:rPr lang="en-US" dirty="0"/>
              <a:t>onto.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2c2613dc383_0_83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r>
              <a:rPr lang="en-US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 1.9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9A96C9F-DD38-4241-BD65-3395D016E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59307"/>
            <a:ext cx="4385187" cy="19241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67DCA4C-6C99-44AC-A14B-C14ED0D179B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2507358"/>
            <a:ext cx="5515610" cy="1600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0BB7BA-9E82-4837-8FAB-609C9E146D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7375" y="4203860"/>
            <a:ext cx="5581785" cy="211989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A3FBEA2-F4EC-4ACC-94B5-3B8972874B34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617917" y="2489967"/>
            <a:ext cx="4539963" cy="14604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7BD1CA-B5D8-D006-7726-10754F110E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507359"/>
            <a:ext cx="5166360" cy="1520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F1E040-D5AA-08D6-EB1A-03466BEE2B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6640" y="2625962"/>
            <a:ext cx="4539963" cy="4220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9624FA-AC3D-709C-B6DB-A61E59E9F7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159307"/>
            <a:ext cx="4385187" cy="1285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85FD77-6D37-5DDC-1E1A-DF344D688D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626128"/>
            <a:ext cx="4385187" cy="1731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FF38D2-8333-7B51-3CD2-B9D29830EA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7375" y="4232820"/>
            <a:ext cx="5581785" cy="22488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bf727242c8_0_0"/>
          <p:cNvSpPr txBox="1">
            <a:spLocks noGrp="1"/>
          </p:cNvSpPr>
          <p:nvPr>
            <p:ph type="title"/>
          </p:nvPr>
        </p:nvSpPr>
        <p:spPr>
          <a:xfrm>
            <a:off x="396581" y="323591"/>
            <a:ext cx="10160700" cy="1481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Отчетный этап</a:t>
            </a:r>
            <a:b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</a:br>
            <a:r>
              <a:rPr lang="ru-RU" sz="3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g2bf727242c8_0_0"/>
          <p:cNvSpPr txBox="1">
            <a:spLocks noGrp="1"/>
          </p:cNvSpPr>
          <p:nvPr>
            <p:ph type="body" idx="2"/>
          </p:nvPr>
        </p:nvSpPr>
        <p:spPr>
          <a:xfrm>
            <a:off x="242841" y="373262"/>
            <a:ext cx="98250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7312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endParaRPr sz="1300" dirty="0">
              <a:solidFill>
                <a:srgbClr val="E6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7312" lvl="0" indent="0" algn="l" rtl="0">
              <a:lnSpc>
                <a:spcPct val="80000"/>
              </a:lnSpc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2500"/>
              <a:buFont typeface="Arial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Формирование отчетной документации по результатам работ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  <a:p>
            <a:pPr marL="87312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endParaRPr sz="1300" b="0" dirty="0">
              <a:solidFill>
                <a:srgbClr val="E6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" name="Google Shape;225;g2bf727242c8_0_0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 b="0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g2bf727242c8_0_0"/>
          <p:cNvSpPr txBox="1">
            <a:spLocks noGrp="1"/>
          </p:cNvSpPr>
          <p:nvPr>
            <p:ph type="body" idx="1"/>
          </p:nvPr>
        </p:nvSpPr>
        <p:spPr>
          <a:xfrm>
            <a:off x="396581" y="1936872"/>
            <a:ext cx="10082400" cy="450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1800" b="1" u="sng" dirty="0">
                <a:latin typeface="Times New Roman"/>
                <a:ea typeface="Times New Roman"/>
                <a:cs typeface="Times New Roman"/>
                <a:sym typeface="Times New Roman"/>
              </a:rPr>
              <a:t>При оформлении отчетных материалов следует придерживаться действующих стандартов.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268922" algn="just" rtl="0">
              <a:spcBef>
                <a:spcPts val="856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 В соответствии с ГОСТ 2.105-79 «Общие требования к текстовым документам» иллюстрации (графики, схемы, диаграммы) могут быть приведены как в основном тексте, так и в приложении. Все иллюстрации именуют рисунками. Все рисунки, таблицы и формулы нумеруют арабскими цифрами последовательно (сквозная нумерация) или в пределах раздела (относительная нумерация). В приложении - в пределах приложения. Каждый рисунок должен иметь подрисуночную подпись - название, помещаемую под рисунком.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268922" algn="just" rtl="0">
              <a:spcBef>
                <a:spcPts val="856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Рисунки следует размещать так, чтобы их можно было рассматривать без поворота страницы. Если такое размещение невозможно, рисунки следует располагать так, чтобы для просмотра надо было повернуть страницу по часовой стрелке. В этом случае верхним краем является левый край страницы. Расположение и размеры полей сохраняются.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268922" algn="just" rtl="0">
              <a:spcBef>
                <a:spcPts val="856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Номер таблицы размещают в правом верхнем углу или перед заголовком таблицы, если он есть. Заголовок, кроме первой буквы, выполняют строчными буквами. Ссылки на таблицы в тексте пояснительной записки указывают в виде слова «табл.» и номера таблицы. </a:t>
            </a:r>
            <a:r>
              <a:rPr lang="ru-RU" sz="1800" i="1" dirty="0">
                <a:latin typeface="Times New Roman"/>
                <a:ea typeface="Times New Roman"/>
                <a:cs typeface="Times New Roman"/>
                <a:sym typeface="Times New Roman"/>
              </a:rPr>
              <a:t>Например: Результаты тестов приведены в табл. 4.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141922" algn="l" rtl="0"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1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6031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bf727242c8_0_7"/>
          <p:cNvSpPr txBox="1">
            <a:spLocks noGrp="1"/>
          </p:cNvSpPr>
          <p:nvPr>
            <p:ph type="title"/>
          </p:nvPr>
        </p:nvSpPr>
        <p:spPr>
          <a:xfrm>
            <a:off x="396581" y="323591"/>
            <a:ext cx="10160700" cy="1481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Отчетный этап</a:t>
            </a:r>
            <a:b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</a:br>
            <a:r>
              <a:rPr lang="ru-RU" sz="3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2" name="Google Shape;232;g2bf727242c8_0_7"/>
          <p:cNvSpPr txBox="1">
            <a:spLocks noGrp="1"/>
          </p:cNvSpPr>
          <p:nvPr>
            <p:ph type="body" idx="2"/>
          </p:nvPr>
        </p:nvSpPr>
        <p:spPr>
          <a:xfrm>
            <a:off x="234132" y="440218"/>
            <a:ext cx="98250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7312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endParaRPr sz="1300" dirty="0">
              <a:solidFill>
                <a:srgbClr val="E6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7312" lvl="0" indent="0" algn="l" rtl="0">
              <a:lnSpc>
                <a:spcPct val="80000"/>
              </a:lnSpc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25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Формирование отчетной документации по результатам работ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  <a:p>
            <a:pPr marL="87312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endParaRPr sz="1300" b="0" dirty="0">
              <a:solidFill>
                <a:srgbClr val="E6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3" name="Google Shape;233;g2bf727242c8_0_7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 b="0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2bf727242c8_0_7"/>
          <p:cNvSpPr txBox="1">
            <a:spLocks noGrp="1"/>
          </p:cNvSpPr>
          <p:nvPr>
            <p:ph type="body" idx="1"/>
          </p:nvPr>
        </p:nvSpPr>
        <p:spPr>
          <a:xfrm>
            <a:off x="435731" y="1922162"/>
            <a:ext cx="100824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1800" b="1" u="sng" dirty="0">
                <a:latin typeface="Times New Roman"/>
                <a:ea typeface="Times New Roman"/>
                <a:cs typeface="Times New Roman"/>
                <a:sym typeface="Times New Roman"/>
              </a:rPr>
              <a:t>При оформлении отчетных материалов следует придерживаться действующих стандартов.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263842" algn="just" rtl="0">
              <a:spcBef>
                <a:spcPts val="856"/>
              </a:spcBef>
              <a:spcAft>
                <a:spcPts val="0"/>
              </a:spcAft>
              <a:buSzPts val="2100"/>
              <a:buFont typeface="Times New Roman"/>
              <a:buChar char="•"/>
            </a:pP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Список литературы должен включать все использованные источники. Сведения о книгах (монографиях, учебниках, пособиях, справочниках и т.д.) должны содержать: фамилию и инициалы автора, заглавие книги, место издания, издательство, год издания. При наличии трех и более авторов допускается указывать фамилию и инициалы только первого из них со словами «и др.». Издательство надо приводить полностью в именительном падеже: допускается сокращение названия только двух городов: Москва (М.) и Санкт-Петербург (СПб.).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263842" algn="just" rtl="0">
              <a:spcBef>
                <a:spcPts val="856"/>
              </a:spcBef>
              <a:spcAft>
                <a:spcPts val="0"/>
              </a:spcAft>
              <a:buSzPts val="2100"/>
              <a:buFont typeface="Times New Roman"/>
              <a:buChar char="•"/>
            </a:pP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Сведения о статье из периодического издания должны включать: фамилию и инициалы автора, наименование статьи, издания (журнала), серии (если она есть), год выпуска, том (если есть), номер издания (журнала) и номера страниц, на которых помещена статья.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263842" algn="just" rtl="0">
              <a:spcBef>
                <a:spcPts val="856"/>
              </a:spcBef>
              <a:spcAft>
                <a:spcPts val="0"/>
              </a:spcAft>
              <a:buSzPts val="2100"/>
              <a:buFont typeface="Times New Roman"/>
              <a:buChar char="•"/>
            </a:pP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При ссылке на источник из списка литературы (особенно при обзоре аналогов) надо указывать порядковый номер по списку литературы, заключенный в квадратные скобки; например: [5].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130492" algn="l" rtl="0"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1700" b="1" u="sng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25159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bf727242c8_0_14"/>
          <p:cNvSpPr txBox="1">
            <a:spLocks noGrp="1"/>
          </p:cNvSpPr>
          <p:nvPr>
            <p:ph type="title"/>
          </p:nvPr>
        </p:nvSpPr>
        <p:spPr>
          <a:xfrm>
            <a:off x="396581" y="323591"/>
            <a:ext cx="10160700" cy="1481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Отчетный этап</a:t>
            </a:r>
            <a:b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</a:br>
            <a:r>
              <a:rPr lang="ru-RU" sz="3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" name="Google Shape;240;g2bf727242c8_0_14"/>
          <p:cNvSpPr txBox="1">
            <a:spLocks noGrp="1"/>
          </p:cNvSpPr>
          <p:nvPr>
            <p:ph type="body" idx="2"/>
          </p:nvPr>
        </p:nvSpPr>
        <p:spPr>
          <a:xfrm>
            <a:off x="247157" y="697918"/>
            <a:ext cx="98250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7312" lvl="0" indent="0" algn="l" rtl="0"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1800"/>
              <a:buFont typeface="Arial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Выводы о результатах прохождения учебной практики: 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  <a:p>
            <a:pPr marL="87312" lvl="0" indent="0" algn="l" rtl="0"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1800"/>
              <a:buFont typeface="Arial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выполняемая работа, приобретенные умения и навыки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  <a:p>
            <a:pPr marL="87312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endParaRPr sz="1300" dirty="0">
              <a:solidFill>
                <a:srgbClr val="E6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g2bf727242c8_0_14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 b="0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g2bf727242c8_0_14"/>
          <p:cNvSpPr txBox="1">
            <a:spLocks noGrp="1"/>
          </p:cNvSpPr>
          <p:nvPr>
            <p:ph type="body" idx="1"/>
          </p:nvPr>
        </p:nvSpPr>
        <p:spPr>
          <a:xfrm>
            <a:off x="434248" y="1713008"/>
            <a:ext cx="100824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ru-RU" sz="2100" b="1" u="sng" dirty="0">
                <a:latin typeface="Times New Roman"/>
                <a:ea typeface="Times New Roman"/>
                <a:cs typeface="Times New Roman"/>
                <a:sym typeface="Times New Roman"/>
              </a:rPr>
              <a:t>Подведите итоги прохождения учебной практики:</a:t>
            </a:r>
            <a:endParaRPr sz="2100" b="1" u="sng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В ходе прохождения учебной практики мной были получены освоены следующие навыки: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>
              <a:spcBef>
                <a:spcPts val="0"/>
              </a:spcBef>
              <a:buFont typeface="Times New Roman"/>
              <a:buAutoNum type="arabicPeriod"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Системы контроля версии Git</a:t>
            </a:r>
          </a:p>
          <a:p>
            <a:pPr lvl="0" algn="just">
              <a:spcBef>
                <a:spcPts val="0"/>
              </a:spcBef>
              <a:buFont typeface="Times New Roman"/>
              <a:buAutoNum type="arabicPeriod"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Основные команды Git</a:t>
            </a:r>
          </a:p>
          <a:p>
            <a:pPr lvl="0" algn="just">
              <a:spcBef>
                <a:spcPts val="0"/>
              </a:spcBef>
              <a:buFont typeface="Times New Roman"/>
              <a:buAutoNum type="arabicPeriod"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Работать с ветками</a:t>
            </a:r>
          </a:p>
          <a:p>
            <a:pPr lvl="0" algn="just">
              <a:spcBef>
                <a:spcPts val="0"/>
              </a:spcBef>
              <a:buFont typeface="Times New Roman"/>
              <a:buAutoNum type="arabicPeriod"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Разрешать конфликты</a:t>
            </a:r>
          </a:p>
          <a:p>
            <a:pPr lvl="0" algn="just">
              <a:spcBef>
                <a:spcPts val="0"/>
              </a:spcBef>
              <a:buFont typeface="Times New Roman"/>
              <a:buAutoNum type="arabicPeriod"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Взаимодействовать с удаленными репозиториями (Github)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100" b="1" u="sng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5888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4"/>
          <p:cNvSpPr txBox="1">
            <a:spLocks noGrp="1"/>
          </p:cNvSpPr>
          <p:nvPr>
            <p:ph type="title"/>
          </p:nvPr>
        </p:nvSpPr>
        <p:spPr>
          <a:xfrm>
            <a:off x="463818" y="497981"/>
            <a:ext cx="9687193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Отчетный этап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/>
            </a:endParaRPr>
          </a:p>
        </p:txBody>
      </p:sp>
      <p:sp>
        <p:nvSpPr>
          <p:cNvPr id="287" name="Google Shape;287;p14"/>
          <p:cNvSpPr txBox="1">
            <a:spLocks noGrp="1"/>
          </p:cNvSpPr>
          <p:nvPr>
            <p:ph type="body" idx="1"/>
          </p:nvPr>
        </p:nvSpPr>
        <p:spPr>
          <a:xfrm>
            <a:off x="394962" y="1802983"/>
            <a:ext cx="9824904" cy="4854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 fontScale="92500" lnSpcReduction="10000"/>
          </a:bodyPr>
          <a:lstStyle/>
          <a:p>
            <a:pPr marL="361950" lvl="0" indent="-3619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Советов, Б. Я.  Базы данных : учебник для среднего профессионального образования / Б. Я. Советов, В. В. 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Цехановский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, В. Д. Чертовской. — 3-е изд.,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перераб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. и доп. — Москва : Издательство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Юрайт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, 2023. — 420 с. — (Профессиональное образование). — ISBN 978-5-534-09324-7. — Текст : электронный // Образовательная платформа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Юрайт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 [сайт]. — URL: </a:t>
            </a:r>
            <a:r>
              <a:rPr lang="ru-RU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https://urait.ru/bcode/514585</a:t>
            </a:r>
            <a:endParaRPr u="sng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61950" lvl="0" indent="-361950" algn="just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Стружкин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, Н. П.  Базы данных: проектирование : учебник для среднего профессионального образования / Н. П. 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Стружкин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, В. В. Годин. — Москва : Издательство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Юрайт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, 2023. — 477 с. — (Профессиональное образование). — ISBN 978-5-534-11635-9. — Текст : электронный // Образовательная платформа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Юрайт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 [сайт]. — URL: </a:t>
            </a:r>
            <a:r>
              <a:rPr lang="ru-RU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https://urait.ru/bcode/518499</a:t>
            </a:r>
            <a:endParaRPr u="sng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61950" lvl="0" indent="-361950" algn="just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Нагаева, И.А. Основы алгоритмизации и программирования: практикум : [12+] / И.А. Нагаева, И.А. Кузнецов. – Москва ; Берлин :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Директ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-Медиа, 2021. – 169 с. : схем. – Режим доступа: по подписке. – URL: </a:t>
            </a:r>
            <a:r>
              <a:rPr lang="ru-RU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https://biblioclub.ru/</a:t>
            </a:r>
            <a:endParaRPr u="sng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8" name="Google Shape;288;p14"/>
          <p:cNvSpPr txBox="1">
            <a:spLocks noGrp="1"/>
          </p:cNvSpPr>
          <p:nvPr>
            <p:ph type="body" idx="2"/>
          </p:nvPr>
        </p:nvSpPr>
        <p:spPr>
          <a:xfrm>
            <a:off x="305068" y="845783"/>
            <a:ext cx="9824904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7313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Список используемой литературы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c00a3e1a9a_0_23"/>
          <p:cNvSpPr txBox="1">
            <a:spLocks noGrp="1"/>
          </p:cNvSpPr>
          <p:nvPr>
            <p:ph type="title"/>
          </p:nvPr>
        </p:nvSpPr>
        <p:spPr>
          <a:xfrm>
            <a:off x="463818" y="497982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Отчетный этап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/>
            </a:endParaRPr>
          </a:p>
        </p:txBody>
      </p:sp>
      <p:sp>
        <p:nvSpPr>
          <p:cNvPr id="295" name="Google Shape;295;g2c00a3e1a9a_0_23"/>
          <p:cNvSpPr txBox="1">
            <a:spLocks noGrp="1"/>
          </p:cNvSpPr>
          <p:nvPr>
            <p:ph type="body" idx="1"/>
          </p:nvPr>
        </p:nvSpPr>
        <p:spPr>
          <a:xfrm>
            <a:off x="305068" y="1952884"/>
            <a:ext cx="9825000" cy="48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/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  <a:hlinkClick r:id="rId3" action="ppaction://hlinkfile"/>
              </a:rPr>
              <a:t>Отчёт по учебной практике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  <a:hlinkClick r:id="rId3" action="ppaction://hlinkfile"/>
              </a:rPr>
              <a:t>GIT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6" name="Google Shape;296;g2c00a3e1a9a_0_23"/>
          <p:cNvSpPr txBox="1">
            <a:spLocks noGrp="1"/>
          </p:cNvSpPr>
          <p:nvPr>
            <p:ph type="body" idx="2"/>
          </p:nvPr>
        </p:nvSpPr>
        <p:spPr>
          <a:xfrm>
            <a:off x="305068" y="845783"/>
            <a:ext cx="9825000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7312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Приложения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297" name="Google Shape;297;g2c00a3e1a9a_0_23"/>
          <p:cNvSpPr/>
          <p:nvPr/>
        </p:nvSpPr>
        <p:spPr>
          <a:xfrm>
            <a:off x="7434932" y="210982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"/>
          <p:cNvSpPr txBox="1">
            <a:spLocks noGrp="1"/>
          </p:cNvSpPr>
          <p:nvPr>
            <p:ph type="body" idx="1"/>
          </p:nvPr>
        </p:nvSpPr>
        <p:spPr>
          <a:xfrm>
            <a:off x="0" y="1788502"/>
            <a:ext cx="9824904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Я, Кожурин Фдор Валерьевич., проходил(а) учебную практику в лабораторных условиях на базе Университета «Синергия». 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При выполнении индивидуального задания по практике решал(а) кейс № … по интеграции…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Перед началом практики: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•	Принял участие в организационном собрании по практике.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•	Ознакомил(а)</a:t>
            </a:r>
            <a:r>
              <a:rPr lang="ru-RU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сь</a:t>
            </a: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 с комплектом шаблонов отчетной документации по практике.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•	Уточнил(а) контакты руководителя практики от Образовательной организации, а также правила в отношении субординации, внешнего вида, графика работы, техники безопасности: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Требования к внешнему виду: нету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График работы</a:t>
            </a: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нету 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Круг обязанностей: Студент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Доступ к данным: Учебная Практика</a:t>
            </a: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3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58;p3"/>
          <p:cNvSpPr txBox="1">
            <a:spLocks noGrp="1"/>
          </p:cNvSpPr>
          <p:nvPr>
            <p:ph type="title"/>
          </p:nvPr>
        </p:nvSpPr>
        <p:spPr>
          <a:xfrm>
            <a:off x="424025" y="292166"/>
            <a:ext cx="6850716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Организационный этап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/>
            </a:endParaRPr>
          </a:p>
        </p:txBody>
      </p:sp>
      <p:sp>
        <p:nvSpPr>
          <p:cNvPr id="10" name="Google Shape;160;p3"/>
          <p:cNvSpPr txBox="1">
            <a:spLocks noGrp="1"/>
          </p:cNvSpPr>
          <p:nvPr>
            <p:ph type="body" idx="2"/>
          </p:nvPr>
        </p:nvSpPr>
        <p:spPr>
          <a:xfrm>
            <a:off x="286313" y="814574"/>
            <a:ext cx="9824904" cy="709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Autofit/>
          </a:bodyPr>
          <a:lstStyle/>
          <a:p>
            <a:pPr marL="87313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Правила внутреннего распорядка, правила и нормы охраны труда, 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  <a:p>
            <a:pPr marL="87313" lvl="0" indent="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техники безопасности при работе с вычислительной техникой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02f423d887_0_0"/>
          <p:cNvSpPr txBox="1">
            <a:spLocks noGrp="1"/>
          </p:cNvSpPr>
          <p:nvPr>
            <p:ph type="title"/>
          </p:nvPr>
        </p:nvSpPr>
        <p:spPr>
          <a:xfrm>
            <a:off x="424024" y="342510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Подготовительный этап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/>
            </a:endParaRPr>
          </a:p>
        </p:txBody>
      </p:sp>
      <p:sp>
        <p:nvSpPr>
          <p:cNvPr id="168" name="Google Shape;168;g202f423d887_0_0"/>
          <p:cNvSpPr txBox="1">
            <a:spLocks noGrp="1"/>
          </p:cNvSpPr>
          <p:nvPr>
            <p:ph type="body" idx="1"/>
          </p:nvPr>
        </p:nvSpPr>
        <p:spPr>
          <a:xfrm>
            <a:off x="424024" y="1848462"/>
            <a:ext cx="9825000" cy="4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/>
          <a:p>
            <a:pPr marL="0" lvl="0" indent="719138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2000" dirty="0">
                <a:latin typeface="Times New Roman"/>
                <a:ea typeface="Times New Roman"/>
                <a:cs typeface="Times New Roman"/>
                <a:sym typeface="Times New Roman"/>
              </a:rPr>
              <a:t>Ознакомиться с инструментальными средствами для выполнения учебной практики и осуществить предустановку программного обеспечения.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g202f423d887_0_0"/>
          <p:cNvSpPr txBox="1">
            <a:spLocks noGrp="1"/>
          </p:cNvSpPr>
          <p:nvPr>
            <p:ph type="body" idx="2"/>
          </p:nvPr>
        </p:nvSpPr>
        <p:spPr>
          <a:xfrm>
            <a:off x="355174" y="623715"/>
            <a:ext cx="9825000" cy="7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Ознакомление с ПО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170" name="Google Shape;170;g202f423d887_0_0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9A079-1495-D6D5-D650-3C73B563D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06" y="3257364"/>
            <a:ext cx="4274317" cy="39613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86A805-17CA-85E7-EADA-D86CA594B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529" y="3257364"/>
            <a:ext cx="4316088" cy="396138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02f423d887_0_12"/>
          <p:cNvSpPr txBox="1">
            <a:spLocks noGrp="1"/>
          </p:cNvSpPr>
          <p:nvPr>
            <p:ph type="title"/>
          </p:nvPr>
        </p:nvSpPr>
        <p:spPr>
          <a:xfrm>
            <a:off x="424024" y="415964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Исследовательский этап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/>
            </a:endParaRPr>
          </a:p>
        </p:txBody>
      </p:sp>
      <p:sp>
        <p:nvSpPr>
          <p:cNvPr id="177" name="Google Shape;177;g202f423d887_0_12"/>
          <p:cNvSpPr txBox="1">
            <a:spLocks noGrp="1"/>
          </p:cNvSpPr>
          <p:nvPr>
            <p:ph type="body" idx="1"/>
          </p:nvPr>
        </p:nvSpPr>
        <p:spPr>
          <a:xfrm>
            <a:off x="424024" y="1908423"/>
            <a:ext cx="9825000" cy="4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/>
          <a:p>
            <a:pPr marL="0" lvl="0" indent="719138" algn="just">
              <a:lnSpc>
                <a:spcPct val="100000"/>
              </a:lnSpc>
              <a:spcBef>
                <a:spcPts val="1200"/>
              </a:spcBef>
              <a:buNone/>
            </a:pP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86324" y="623715"/>
            <a:ext cx="9825000" cy="7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1800"/>
              <a:buFont typeface="Arial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Сбор информации об объекте практики и анализ содержания источников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179" name="Google Shape;179;g202f423d887_0_12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17322D-50CB-22AA-8482-51BE983E9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793" y="1853188"/>
            <a:ext cx="4257531" cy="4573239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FDFB26AD-8945-BB68-E43F-C36143C3D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324" y="3280187"/>
            <a:ext cx="5151145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Управление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учебным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процессом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регистрация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студентов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составление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расписания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организация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и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контроль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аттестации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зачеты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экзамены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).</a:t>
            </a:r>
            <a:r>
              <a:rPr kumimoji="0" lang="ru-RU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Организация цикла обучения от записи до итоговой оценки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 1</a:t>
            </a:r>
            <a:r>
              <a:rPr lang="en-US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.1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186" name="Google Shape;186;p5"/>
          <p:cNvSpPr txBox="1"/>
          <p:nvPr/>
        </p:nvSpPr>
        <p:spPr>
          <a:xfrm>
            <a:off x="269443" y="1899815"/>
            <a:ext cx="10028756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138" algn="just">
              <a:buSzPts val="2000"/>
            </a:pPr>
            <a:r>
              <a:rPr lang="ru-RU" sz="2000" dirty="0">
                <a:latin typeface="Times New Roman"/>
                <a:cs typeface="Times New Roman"/>
                <a:sym typeface="Times New Roman"/>
              </a:rPr>
              <a:t>На данном слайде показано настройки пользователя, то бишь ФИО, почта, инициализия гита, добавление файлов в гит.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5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2" name="Picture 1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54B86874-42BF-BF2A-0547-6F76C145C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43" y="2771014"/>
            <a:ext cx="3257836" cy="1846049"/>
          </a:xfrm>
          <a:prstGeom prst="rect">
            <a:avLst/>
          </a:prstGeom>
        </p:spPr>
      </p:pic>
      <p:pic>
        <p:nvPicPr>
          <p:cNvPr id="3" name="Picture 2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0F359437-B932-65BE-0A90-058B6CD5D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8077" y="2771014"/>
            <a:ext cx="3037246" cy="1846048"/>
          </a:xfrm>
          <a:prstGeom prst="rect">
            <a:avLst/>
          </a:prstGeom>
        </p:spPr>
      </p:pic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A9B545F-189F-2042-28BA-45779CB398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443" y="5204198"/>
            <a:ext cx="3883430" cy="931110"/>
          </a:xfrm>
          <a:prstGeom prst="rect">
            <a:avLst/>
          </a:prstGeom>
        </p:spPr>
      </p:pic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3119C76-03E8-3D5C-3EBC-5C1B9E6030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424" y="4953448"/>
            <a:ext cx="4416647" cy="1468753"/>
          </a:xfrm>
          <a:prstGeom prst="rect">
            <a:avLst/>
          </a:prstGeom>
        </p:spPr>
      </p:pic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BCA4670-D573-3DFC-853E-CBD5A75235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3496" y="2640952"/>
            <a:ext cx="2276556" cy="21748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c2613dc383_0_6"/>
          <p:cNvSpPr txBox="1"/>
          <p:nvPr/>
        </p:nvSpPr>
        <p:spPr>
          <a:xfrm>
            <a:off x="368272" y="1885676"/>
            <a:ext cx="989998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138" algn="just">
              <a:buSzPts val="2000"/>
            </a:pPr>
            <a:r>
              <a:rPr lang="ru-RU" sz="2000" dirty="0">
                <a:latin typeface="Times New Roman"/>
                <a:cs typeface="Times New Roman"/>
                <a:sym typeface="Times New Roman"/>
              </a:rPr>
              <a:t>На данном слайде показано проверка логов гита, удаление тега и алиас команд.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2c2613dc383_0_6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r>
              <a:rPr lang="en-US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 1.2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10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2" name="Picture 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5EBE97D-F44C-90E7-58A5-6E993AD59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43" y="2869324"/>
            <a:ext cx="2834510" cy="3522307"/>
          </a:xfrm>
          <a:prstGeom prst="rect">
            <a:avLst/>
          </a:prstGeom>
        </p:spPr>
      </p:pic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471CCF5-725A-D958-4B17-23633FACB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437" y="3040297"/>
            <a:ext cx="3336304" cy="3350896"/>
          </a:xfrm>
          <a:prstGeom prst="rect">
            <a:avLst/>
          </a:prstGeom>
        </p:spPr>
      </p:pic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1238ADA-EA9D-D9F7-5C9A-E0BAA44B4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8056" y="2869324"/>
            <a:ext cx="3050205" cy="35275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>
          <a:extLst>
            <a:ext uri="{FF2B5EF4-FFF2-40B4-BE49-F238E27FC236}">
              <a16:creationId xmlns:a16="http://schemas.microsoft.com/office/drawing/2014/main" id="{75FF2743-409B-F5DA-DE51-9B44ACC19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c2613dc383_0_21">
            <a:extLst>
              <a:ext uri="{FF2B5EF4-FFF2-40B4-BE49-F238E27FC236}">
                <a16:creationId xmlns:a16="http://schemas.microsoft.com/office/drawing/2014/main" id="{C99ED535-7D10-EF51-891D-6096895A3FF3}"/>
              </a:ext>
            </a:extLst>
          </p:cNvPr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85;p5">
            <a:extLst>
              <a:ext uri="{FF2B5EF4-FFF2-40B4-BE49-F238E27FC236}">
                <a16:creationId xmlns:a16="http://schemas.microsoft.com/office/drawing/2014/main" id="{CD7B9BF3-E099-8846-BA45-70B6CE154B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r>
              <a:rPr lang="en-US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 1.2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8" name="Google Shape;178;g202f423d887_0_12">
            <a:extLst>
              <a:ext uri="{FF2B5EF4-FFF2-40B4-BE49-F238E27FC236}">
                <a16:creationId xmlns:a16="http://schemas.microsoft.com/office/drawing/2014/main" id="{0D92C733-994D-AE18-1777-7D573CD6029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2" name="Picture 1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CF71532B-BF46-EA15-DA26-68501C866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56" y="2110740"/>
            <a:ext cx="5265714" cy="405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508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c2613dc383_0_21"/>
          <p:cNvSpPr txBox="1"/>
          <p:nvPr/>
        </p:nvSpPr>
        <p:spPr>
          <a:xfrm>
            <a:off x="71403" y="1812533"/>
            <a:ext cx="991497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138" algn="just">
              <a:buSzPts val="2000"/>
            </a:pPr>
            <a:r>
              <a:rPr lang="ru-RU" dirty="0"/>
              <a:t>На данном слайде показано, формат файла </a:t>
            </a:r>
            <a:r>
              <a:rPr lang="en-US" dirty="0"/>
              <a:t>html, </a:t>
            </a:r>
            <a:r>
              <a:rPr lang="ru-RU" dirty="0"/>
              <a:t>как она строиться, далее открытие ее на сайте.</a:t>
            </a:r>
            <a:br>
              <a:rPr lang="ru-RU" dirty="0"/>
            </a:br>
            <a:r>
              <a:rPr lang="ru-RU" dirty="0"/>
              <a:t>Также просмотр файлов конфигурации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2c2613dc383_0_21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r>
              <a:rPr lang="en-US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 1.3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2" name="Picture 1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C065D5CA-E2F1-4F1C-66D5-CE3E0C35D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43" y="2697384"/>
            <a:ext cx="3544253" cy="2166493"/>
          </a:xfrm>
          <a:prstGeom prst="rect">
            <a:avLst/>
          </a:prstGeom>
        </p:spPr>
      </p:pic>
      <p:pic>
        <p:nvPicPr>
          <p:cNvPr id="3" name="Picture 2" descr="A computer screen with text&#10;&#10;Description automatically generated">
            <a:extLst>
              <a:ext uri="{FF2B5EF4-FFF2-40B4-BE49-F238E27FC236}">
                <a16:creationId xmlns:a16="http://schemas.microsoft.com/office/drawing/2014/main" id="{0B5728C6-7E7C-4AFA-48AD-AB4A9CF73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487" y="5051199"/>
            <a:ext cx="3422466" cy="2142014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ACF8F9F-ACDE-7521-C418-2BB024674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0359" y="2397948"/>
            <a:ext cx="3544254" cy="241903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26185</TotalTime>
  <Words>1476</Words>
  <Application>Microsoft Office PowerPoint</Application>
  <PresentationFormat>Custom</PresentationFormat>
  <Paragraphs>109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 Black</vt:lpstr>
      <vt:lpstr>Times New Roman</vt:lpstr>
      <vt:lpstr>Arial</vt:lpstr>
      <vt:lpstr>Calibri</vt:lpstr>
      <vt:lpstr>Тема Office</vt:lpstr>
      <vt:lpstr>ОТЧЕТ  о прохождении учебной практики   по профессиональному модулю ПМ.02 Осуществление интеграции программных модулей  в период с «25» мая 2025 г. по «07» июня 2025 г.   Специальность 09.02.07 Информационные системы и программирование </vt:lpstr>
      <vt:lpstr>Содержание</vt:lpstr>
      <vt:lpstr>Организационный этап</vt:lpstr>
      <vt:lpstr>Подготовительный этап</vt:lpstr>
      <vt:lpstr>Исследовательский этап</vt:lpstr>
      <vt:lpstr>Этап проектирования 1.1</vt:lpstr>
      <vt:lpstr>Этап проектирования 1.2</vt:lpstr>
      <vt:lpstr>Этап проектирования 1.2</vt:lpstr>
      <vt:lpstr>Этап проектирования 1.3</vt:lpstr>
      <vt:lpstr>Этап проектирования 1.3</vt:lpstr>
      <vt:lpstr>Этап проектирования 1.4</vt:lpstr>
      <vt:lpstr>Этап проектирования 1.4</vt:lpstr>
      <vt:lpstr>Этап проектирования 1.5</vt:lpstr>
      <vt:lpstr>Этап проектирования 1.5</vt:lpstr>
      <vt:lpstr>Этап проектирования 1.6</vt:lpstr>
      <vt:lpstr>Этап проектирования 1.6</vt:lpstr>
      <vt:lpstr>Этап проектирования 1.7</vt:lpstr>
      <vt:lpstr>Этап проектирования 1.7</vt:lpstr>
      <vt:lpstr>Этап проектирования 1.8</vt:lpstr>
      <vt:lpstr>Этап проектирования 1.9</vt:lpstr>
      <vt:lpstr>Отчетный этап   </vt:lpstr>
      <vt:lpstr>Отчетный этап   </vt:lpstr>
      <vt:lpstr>Отчетный этап   </vt:lpstr>
      <vt:lpstr>Отчетный этап</vt:lpstr>
      <vt:lpstr>Отчетный этап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ОТЧЕТ  о прохождении учебной практики   по профессиональному модулю ПМ.01 Осуществление интеграции программных модулей  в период с «  »         2024 г. по «  »          2024 г.   Специальность 09.02.07 Информационные системы и программирование</dc:title>
  <dc:creator>Катя</dc:creator>
  <cp:lastModifiedBy>kozurinfedor@gmail.com</cp:lastModifiedBy>
  <cp:revision>13</cp:revision>
  <dcterms:created xsi:type="dcterms:W3CDTF">2020-03-27T22:15:06Z</dcterms:created>
  <dcterms:modified xsi:type="dcterms:W3CDTF">2025-06-07T20:53:42Z</dcterms:modified>
</cp:coreProperties>
</file>